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7560000" cx="10692000"/>
  <p:notesSz cx="7560000" cy="10692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30BF2CD-AB0A-4701-9FDE-DA41003E8D37}">
  <a:tblStyle styleId="{B30BF2CD-AB0A-4701-9FDE-DA41003E8D3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4e8e4943a_0_0:notes"/>
          <p:cNvSpPr/>
          <p:nvPr>
            <p:ph idx="2" type="sldImg"/>
          </p:nvPr>
        </p:nvSpPr>
        <p:spPr>
          <a:xfrm>
            <a:off x="1004480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4e8e4943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7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29800" cy="217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29800" cy="18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martin.hoy@kristiansand.kommune.no" TargetMode="External"/><Relationship Id="rId4" Type="http://schemas.openxmlformats.org/officeDocument/2006/relationships/hyperlink" Target="mailto:fredrik.kydland@kristiansand.kommune.no" TargetMode="External"/><Relationship Id="rId5" Type="http://schemas.openxmlformats.org/officeDocument/2006/relationships/hyperlink" Target="mailto:cecilie.gronn.hoibo@kristiansand.kommune.no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464850" y="112250"/>
            <a:ext cx="3762300" cy="6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3600">
                <a:solidFill>
                  <a:srgbClr val="434343"/>
                </a:solidFill>
              </a:rPr>
              <a:t>Ukeplan 1. trinn</a:t>
            </a:r>
            <a:endParaRPr b="1" sz="3600">
              <a:solidFill>
                <a:srgbClr val="434343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7372475" y="112250"/>
            <a:ext cx="3016500" cy="78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o">
                <a:solidFill>
                  <a:srgbClr val="434343"/>
                </a:solidFill>
              </a:rPr>
              <a:t>Voiebyen Skole</a:t>
            </a:r>
            <a:endParaRPr b="1">
              <a:solidFill>
                <a:srgbClr val="434343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no" sz="1100">
                <a:solidFill>
                  <a:srgbClr val="999999"/>
                </a:solidFill>
              </a:rPr>
              <a:t>Et godt sted å være, her vil vi lære.</a:t>
            </a:r>
            <a:endParaRPr i="1" sz="1100">
              <a:solidFill>
                <a:srgbClr val="999999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05424" y="156650"/>
            <a:ext cx="1863900" cy="5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no" sz="2400">
                <a:solidFill>
                  <a:srgbClr val="0000FF"/>
                </a:solidFill>
              </a:rPr>
              <a:t>Uke 38</a:t>
            </a:r>
            <a:endParaRPr b="1" i="1" sz="2400">
              <a:solidFill>
                <a:srgbClr val="0000FF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280650" y="896750"/>
            <a:ext cx="5062200" cy="1587300"/>
          </a:xfrm>
          <a:prstGeom prst="flowChartAlternateProcess">
            <a:avLst/>
          </a:prstGeom>
          <a:solidFill>
            <a:srgbClr val="D9EAD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280500" y="951650"/>
            <a:ext cx="52542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 sz="1300">
                <a:solidFill>
                  <a:schemeClr val="dk1"/>
                </a:solidFill>
              </a:rPr>
              <a:t>Voiebyen skole kontor: </a:t>
            </a:r>
            <a:r>
              <a:rPr lang="no" sz="1200">
                <a:solidFill>
                  <a:srgbClr val="4B4A4A"/>
                </a:solidFill>
              </a:rPr>
              <a:t>90795872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 sz="1300">
                <a:solidFill>
                  <a:schemeClr val="dk1"/>
                </a:solidFill>
              </a:rPr>
              <a:t>Martin</a:t>
            </a:r>
            <a:r>
              <a:rPr b="1" lang="no" sz="1200">
                <a:solidFill>
                  <a:schemeClr val="dk1"/>
                </a:solidFill>
              </a:rPr>
              <a:t>: </a:t>
            </a:r>
            <a:r>
              <a:rPr lang="no" sz="1200" u="sng">
                <a:solidFill>
                  <a:schemeClr val="hlink"/>
                </a:solidFill>
                <a:hlinkClick r:id="rId3"/>
              </a:rPr>
              <a:t>martin.hoy@kristiansand.kommune.no</a:t>
            </a:r>
            <a:r>
              <a:rPr lang="no" sz="1200"/>
              <a:t> </a:t>
            </a:r>
            <a:r>
              <a:rPr lang="no"/>
              <a:t>(90733842)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/>
              <a:t>Fredrik</a:t>
            </a:r>
            <a:r>
              <a:rPr lang="no" sz="1300"/>
              <a:t>:</a:t>
            </a:r>
            <a:r>
              <a:rPr lang="no" sz="1200" u="sng">
                <a:solidFill>
                  <a:schemeClr val="hlink"/>
                </a:solidFill>
                <a:hlinkClick r:id="rId4"/>
              </a:rPr>
              <a:t>fredrik.kydland@kristiansand.kommune.no</a:t>
            </a:r>
            <a:r>
              <a:rPr lang="no" sz="1200"/>
              <a:t> </a:t>
            </a:r>
            <a:r>
              <a:rPr lang="no"/>
              <a:t>(47676032)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/>
              <a:t>Helsesøster: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 sz="1300"/>
              <a:t>Cecilie </a:t>
            </a:r>
            <a:r>
              <a:rPr lang="no" sz="1300" u="sng">
                <a:solidFill>
                  <a:schemeClr val="hlink"/>
                </a:solidFill>
                <a:hlinkClick r:id="rId5"/>
              </a:rPr>
              <a:t>cecilie.gronn.hoibo@kristiansand.kommune.no</a:t>
            </a:r>
            <a:r>
              <a:rPr lang="no" sz="1300"/>
              <a:t> (48034845)</a:t>
            </a:r>
            <a:endParaRPr sz="1300"/>
          </a:p>
        </p:txBody>
      </p:sp>
      <p:sp>
        <p:nvSpPr>
          <p:cNvPr id="59" name="Google Shape;59;p13"/>
          <p:cNvSpPr/>
          <p:nvPr/>
        </p:nvSpPr>
        <p:spPr>
          <a:xfrm>
            <a:off x="198750" y="2682350"/>
            <a:ext cx="5335800" cy="4689600"/>
          </a:xfrm>
          <a:prstGeom prst="flowChartAlternateProcess">
            <a:avLst/>
          </a:prstGeom>
          <a:solidFill>
            <a:srgbClr val="C9DAF8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600"/>
          </a:p>
        </p:txBody>
      </p:sp>
      <p:sp>
        <p:nvSpPr>
          <p:cNvPr id="60" name="Google Shape;60;p13"/>
          <p:cNvSpPr txBox="1"/>
          <p:nvPr/>
        </p:nvSpPr>
        <p:spPr>
          <a:xfrm>
            <a:off x="1799707" y="2912125"/>
            <a:ext cx="2133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 sz="2800">
                <a:solidFill>
                  <a:srgbClr val="595959"/>
                </a:solidFill>
              </a:rPr>
              <a:t>Ukelekse</a:t>
            </a:r>
            <a:endParaRPr sz="2800">
              <a:solidFill>
                <a:srgbClr val="595959"/>
              </a:solidFill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5749175" y="896750"/>
            <a:ext cx="4639800" cy="4566600"/>
          </a:xfrm>
          <a:prstGeom prst="flowChartAlternateProcess">
            <a:avLst/>
          </a:prstGeom>
          <a:solidFill>
            <a:srgbClr val="A4C2F4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5749175" y="5754450"/>
            <a:ext cx="4639800" cy="1587300"/>
          </a:xfrm>
          <a:prstGeom prst="flowChartAlternateProcess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:</a:t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5957225" y="1263700"/>
            <a:ext cx="4295100" cy="40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Hei alle sammen!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Vi starter med det tverrfaglige temaet “Sunt sinn i sunn kropp”. Her tar vi skolen med ut i naturen og fokuserer på samhold og fellesskap på tvers av klassene. Dermed blir det flere turer denne uken.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På onsdag, 18.09. starter helsesykepleier Cecilie opp med 1. klasse helsesjekk. Mer info kommer.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V</a:t>
            </a:r>
            <a:r>
              <a:rPr lang="no"/>
              <a:t>i er i siste uken med beintøft. Vi registrere sånn ca avstand på skolen.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Skolebiblioteket er åpent fra 15 til 17 på tirsdag 17. september. Da blir det mulig å bytte bøkene som dere har fått hjem via READ.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Vi gleder oss til en ny uke!</a:t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5885825" y="5894450"/>
            <a:ext cx="43665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 u="sng">
                <a:solidFill>
                  <a:schemeClr val="dk1"/>
                </a:solidFill>
              </a:rPr>
              <a:t>Sosialt mål</a:t>
            </a:r>
            <a:r>
              <a:rPr lang="no" u="sng">
                <a:solidFill>
                  <a:schemeClr val="dk1"/>
                </a:solidFill>
              </a:rPr>
              <a:t>:</a:t>
            </a:r>
            <a:r>
              <a:rPr lang="no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no">
                <a:solidFill>
                  <a:schemeClr val="dk1"/>
                </a:solidFill>
              </a:rPr>
              <a:t>Jeg svarer høflig til lærere og medelever.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 u="sng">
                <a:solidFill>
                  <a:schemeClr val="dk1"/>
                </a:solidFill>
              </a:rPr>
              <a:t>Læringsmål:</a:t>
            </a:r>
            <a:r>
              <a:rPr lang="no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no">
                <a:solidFill>
                  <a:schemeClr val="dk1"/>
                </a:solidFill>
              </a:rPr>
              <a:t>Jeg kjenner til lyden til bokstavene B og Ø..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7428175" y="896750"/>
            <a:ext cx="1554900" cy="3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1800">
                <a:solidFill>
                  <a:schemeClr val="dk2"/>
                </a:solidFill>
              </a:rPr>
              <a:t>Informasjon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7209325" y="5697000"/>
            <a:ext cx="1992600" cy="3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1800">
                <a:solidFill>
                  <a:schemeClr val="dk2"/>
                </a:solidFill>
              </a:rPr>
              <a:t>Mål for uka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1495600" y="866750"/>
            <a:ext cx="2381100" cy="3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1800">
                <a:solidFill>
                  <a:schemeClr val="dk2"/>
                </a:solidFill>
              </a:rPr>
              <a:t>Kontaktinformasjon:</a:t>
            </a:r>
            <a:endParaRPr sz="1800">
              <a:solidFill>
                <a:schemeClr val="dk2"/>
              </a:solidFill>
            </a:endParaRPr>
          </a:p>
        </p:txBody>
      </p:sp>
      <p:graphicFrame>
        <p:nvGraphicFramePr>
          <p:cNvPr id="68" name="Google Shape;68;p13"/>
          <p:cNvGraphicFramePr/>
          <p:nvPr/>
        </p:nvGraphicFramePr>
        <p:xfrm>
          <a:off x="741550" y="3527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{B30BF2CD-AB0A-4701-9FDE-DA41003E8D37}</a:tableStyleId>
              </a:tblPr>
              <a:tblGrid>
                <a:gridCol w="1314750"/>
                <a:gridCol w="3051750"/>
              </a:tblGrid>
              <a:tr h="853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/>
                        <a:t>Lesing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/>
                        <a:t>Les side 26 og 27 sammen med, og for en voksen hjemme. 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853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/>
                        <a:t>Muntlig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no"/>
                        <a:t>Jeg kan fortelle om en ting jeg syntes var bra på skolen denne uken. 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853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/>
                        <a:t>Matte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/>
                        <a:t>Gjør side 12 og 13 i Matemagisk oppgavebok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853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/>
                        <a:t>Engelsk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/>
                        <a:t>Jeg kan si fargene “Pink, Grey, White, Purple og Orange” på engelsk, og vet hva de er på norsk. 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/>
        </p:nvSpPr>
        <p:spPr>
          <a:xfrm>
            <a:off x="4479000" y="28863"/>
            <a:ext cx="1869000" cy="53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 u="sng">
              <a:solidFill>
                <a:srgbClr val="434343"/>
              </a:solidFill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440825" y="134250"/>
            <a:ext cx="9835200" cy="74259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 cap="flat" cmpd="sng" w="9525">
            <a:solidFill>
              <a:srgbClr val="45818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 u="sng"/>
          </a:p>
        </p:txBody>
      </p:sp>
      <p:sp>
        <p:nvSpPr>
          <p:cNvPr id="75" name="Google Shape;75;p14"/>
          <p:cNvSpPr txBox="1"/>
          <p:nvPr/>
        </p:nvSpPr>
        <p:spPr>
          <a:xfrm>
            <a:off x="3874800" y="354000"/>
            <a:ext cx="2942400" cy="53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2500">
                <a:solidFill>
                  <a:srgbClr val="434343"/>
                </a:solidFill>
              </a:rPr>
              <a:t>Timeplan</a:t>
            </a:r>
            <a:r>
              <a:rPr b="1" lang="no" sz="2500">
                <a:solidFill>
                  <a:srgbClr val="434343"/>
                </a:solidFill>
              </a:rPr>
              <a:t> - 1.trinn</a:t>
            </a:r>
            <a:endParaRPr b="1" sz="3100">
              <a:solidFill>
                <a:srgbClr val="434343"/>
              </a:solidFill>
            </a:endParaRPr>
          </a:p>
        </p:txBody>
      </p:sp>
      <p:graphicFrame>
        <p:nvGraphicFramePr>
          <p:cNvPr id="76" name="Google Shape;76;p14"/>
          <p:cNvGraphicFramePr/>
          <p:nvPr/>
        </p:nvGraphicFramePr>
        <p:xfrm>
          <a:off x="743638" y="1090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{B30BF2CD-AB0A-4701-9FDE-DA41003E8D37}</a:tableStyleId>
              </a:tblPr>
              <a:tblGrid>
                <a:gridCol w="1883725"/>
                <a:gridCol w="1864000"/>
                <a:gridCol w="1864000"/>
                <a:gridCol w="1864000"/>
                <a:gridCol w="1864000"/>
              </a:tblGrid>
              <a:tr h="957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o" sz="2800"/>
                        <a:t>Mandag</a:t>
                      </a:r>
                      <a:endParaRPr b="1" sz="2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o" sz="2800"/>
                        <a:t>Tirsdag</a:t>
                      </a:r>
                      <a:endParaRPr b="1" sz="2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o" sz="2800"/>
                        <a:t>Onsdag</a:t>
                      </a:r>
                      <a:endParaRPr b="1" sz="2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o" sz="2800"/>
                        <a:t>Torsdag</a:t>
                      </a:r>
                      <a:endParaRPr b="1" sz="2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o" sz="2800"/>
                        <a:t>Fredag</a:t>
                      </a:r>
                      <a:endParaRPr b="1" sz="2800"/>
                    </a:p>
                  </a:txBody>
                  <a:tcPr marT="91425" marB="91425" marR="91425" marL="91425"/>
                </a:tc>
              </a:tr>
              <a:tr h="957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200"/>
                        <a:t>Lek</a:t>
                      </a:r>
                      <a:endParaRPr sz="2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Tur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Lek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Lek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Tur</a:t>
                      </a:r>
                      <a:endParaRPr sz="2400"/>
                    </a:p>
                  </a:txBody>
                  <a:tcPr marT="91425" marB="91425" marR="91425" marL="91425"/>
                </a:tc>
              </a:tr>
              <a:tr h="957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Stasjoner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Tur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Tema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Norsk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Tur</a:t>
                      </a:r>
                      <a:endParaRPr sz="2400"/>
                    </a:p>
                  </a:txBody>
                  <a:tcPr marT="91425" marB="91425" marR="91425" marL="91425"/>
                </a:tc>
              </a:tr>
              <a:tr h="957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Tur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Tur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Gym/</a:t>
                      </a:r>
                      <a:endParaRPr sz="24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Grupper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Engelsk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Tur</a:t>
                      </a:r>
                      <a:endParaRPr sz="2400"/>
                    </a:p>
                  </a:txBody>
                  <a:tcPr marT="91425" marB="91425" marR="91425" marL="91425"/>
                </a:tc>
              </a:tr>
              <a:tr h="957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Tur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Tur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Matte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Tema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K &amp; H</a:t>
                      </a:r>
                      <a:endParaRPr sz="2400"/>
                    </a:p>
                  </a:txBody>
                  <a:tcPr marT="91425" marB="91425" marR="91425" marL="91425"/>
                </a:tc>
              </a:tr>
              <a:tr h="957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Tur</a:t>
                      </a:r>
                      <a:endParaRPr sz="24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Slutt 13:20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Tur</a:t>
                      </a:r>
                      <a:endParaRPr sz="24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Slutt 13:25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Matte</a:t>
                      </a:r>
                      <a:endParaRPr sz="24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Slutt 13:10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KRLE</a:t>
                      </a:r>
                      <a:endParaRPr sz="24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Slutt 13:25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K &amp; H</a:t>
                      </a:r>
                      <a:endParaRPr sz="24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400"/>
                        <a:t>Slutt 13:25</a:t>
                      </a:r>
                      <a:endParaRPr sz="24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